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73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83C7ED-412B-4E8A-944F-D4BC9A5E250E}" type="datetimeFigureOut">
              <a:rPr lang="el-GR" smtClean="0"/>
              <a:t>15/2/2024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48E0DE-A703-425A-AC51-F72B2BA4A9CD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8F5A6-DD20-4732-9951-8E9F692C2672}" type="datetime1">
              <a:rPr lang="el-GR" smtClean="0"/>
              <a:t>15/2/2024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diptyxo.gr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D97B6-3F55-4B9D-BA4E-B00D59F6AD0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DF0A4-D886-42BA-9D85-203AB3521725}" type="datetime1">
              <a:rPr lang="el-GR" smtClean="0"/>
              <a:t>15/2/2024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diptyxo.gr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D97B6-3F55-4B9D-BA4E-B00D59F6AD0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33140-BEBE-40DD-A203-A3F94D925A33}" type="datetime1">
              <a:rPr lang="el-GR" smtClean="0"/>
              <a:t>15/2/2024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diptyxo.gr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D97B6-3F55-4B9D-BA4E-B00D59F6AD0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B9B85-6972-459A-88B9-946BAC80C5E7}" type="datetime1">
              <a:rPr lang="el-GR" smtClean="0"/>
              <a:t>15/2/2024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diptyxo.gr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D97B6-3F55-4B9D-BA4E-B00D59F6AD0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90F1B-FA8D-407C-86F4-6E4A98E690EC}" type="datetime1">
              <a:rPr lang="el-GR" smtClean="0"/>
              <a:t>15/2/2024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diptyxo.gr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D97B6-3F55-4B9D-BA4E-B00D59F6AD0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3ED12-430B-494F-9AA6-A2F5D6D59E33}" type="datetime1">
              <a:rPr lang="el-GR" smtClean="0"/>
              <a:t>15/2/2024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diptyxo.gr</a:t>
            </a: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D97B6-3F55-4B9D-BA4E-B00D59F6AD0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B6C85-D765-40B3-A0BE-B0A13FC6F2F5}" type="datetime1">
              <a:rPr lang="el-GR" smtClean="0"/>
              <a:t>15/2/2024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diptyxo.gr</a:t>
            </a:r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D97B6-3F55-4B9D-BA4E-B00D59F6AD0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7919E-7ABB-49AE-B63E-EF209F6CE37D}" type="datetime1">
              <a:rPr lang="el-GR" smtClean="0"/>
              <a:t>15/2/2024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diptyxo.gr</a:t>
            </a:r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D97B6-3F55-4B9D-BA4E-B00D59F6AD0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D63CA-2346-4111-8333-04B6720556C2}" type="datetime1">
              <a:rPr lang="el-GR" smtClean="0"/>
              <a:t>15/2/2024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diptyxo.gr</a:t>
            </a:r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D97B6-3F55-4B9D-BA4E-B00D59F6AD0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2AA01-4EC4-42B9-9AC8-03CF609744DE}" type="datetime1">
              <a:rPr lang="el-GR" smtClean="0"/>
              <a:t>15/2/2024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diptyxo.gr</a:t>
            </a: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D97B6-3F55-4B9D-BA4E-B00D59F6AD0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7C315-6BAB-42CB-B86E-A4A72D76525E}" type="datetime1">
              <a:rPr lang="el-GR" smtClean="0"/>
              <a:t>15/2/2024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diptyxo.gr</a:t>
            </a: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D97B6-3F55-4B9D-BA4E-B00D59F6AD0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71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128EC7-5B46-4B3A-AEC2-4730E3195533}" type="datetime1">
              <a:rPr lang="el-GR" smtClean="0"/>
              <a:t>15/2/2024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diptyxo.gr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5D97B6-3F55-4B9D-BA4E-B00D59F6AD09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Z216LRB_Boo&amp;list=PLCq7SPVxW8H9IZU3AVW6oU3sGX7rDBDm6&amp;index=5" TargetMode="External"/><Relationship Id="rId2" Type="http://schemas.openxmlformats.org/officeDocument/2006/relationships/hyperlink" Target="https://www.youtube.com/watch?v=h4CBYLCnDtM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youtube.com/watch?v=_FM5q-aWLsM" TargetMode="External"/><Relationship Id="rId5" Type="http://schemas.openxmlformats.org/officeDocument/2006/relationships/hyperlink" Target="https://www.youtube.com/watch?v=_y8JmXC4lNM" TargetMode="External"/><Relationship Id="rId4" Type="http://schemas.openxmlformats.org/officeDocument/2006/relationships/hyperlink" Target="https://www.youtube.com/watch?v=vbaNzMIniik&amp;list=PLCq7SPVxW8H9IZU3AVW6oU3sGX7rDBDm6&amp;index=3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UPHLtc9cAOw" TargetMode="External"/><Relationship Id="rId3" Type="http://schemas.openxmlformats.org/officeDocument/2006/relationships/hyperlink" Target="https://www.youtube.com/watch?v=FyLjkNZnxLY" TargetMode="External"/><Relationship Id="rId7" Type="http://schemas.openxmlformats.org/officeDocument/2006/relationships/hyperlink" Target="https://www.youtube.com/watch?v=JLZV5Z-778k" TargetMode="External"/><Relationship Id="rId2" Type="http://schemas.openxmlformats.org/officeDocument/2006/relationships/hyperlink" Target="https://www.youtube.com/watch?v=TXj_piVd7a0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youtube.com/watch?v=7zqry6P-YCM" TargetMode="External"/><Relationship Id="rId5" Type="http://schemas.openxmlformats.org/officeDocument/2006/relationships/hyperlink" Target="https://www.youtube.com/watch?v=ve3sBiK3qYA" TargetMode="External"/><Relationship Id="rId4" Type="http://schemas.openxmlformats.org/officeDocument/2006/relationships/hyperlink" Target="https://www.youtube.com/watch?v=08Z_AwatWpo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Fxhg4eS2Jt0" TargetMode="External"/><Relationship Id="rId7" Type="http://schemas.openxmlformats.org/officeDocument/2006/relationships/hyperlink" Target="https://www.youtube.com/watch?v=iFV7XqGlcUc" TargetMode="External"/><Relationship Id="rId2" Type="http://schemas.openxmlformats.org/officeDocument/2006/relationships/hyperlink" Target="https://www.youtube.com/watch?v=C-4zfmvOWBc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youtube.com/watch?v=WyaaI11DpyE" TargetMode="External"/><Relationship Id="rId5" Type="http://schemas.openxmlformats.org/officeDocument/2006/relationships/hyperlink" Target="https://www.youtube.com/watch?v=eaPZho6wN2c" TargetMode="External"/><Relationship Id="rId4" Type="http://schemas.openxmlformats.org/officeDocument/2006/relationships/hyperlink" Target="https://www.youtube.com/watch?v=cotr_XvlHs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1357290" y="2357430"/>
            <a:ext cx="4243390" cy="1012823"/>
          </a:xfrm>
          <a:solidFill>
            <a:srgbClr val="7030A0"/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l-GR" dirty="0">
                <a:solidFill>
                  <a:srgbClr val="FFC000"/>
                </a:solidFill>
                <a:latin typeface="Comic Sans MS" pitchFamily="66" charset="0"/>
              </a:rPr>
              <a:t>Απόκριες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714480" y="3857628"/>
            <a:ext cx="3786214" cy="1357322"/>
          </a:xfrm>
          <a:solidFill>
            <a:srgbClr val="FFC000"/>
          </a:solidFill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txBody>
          <a:bodyPr>
            <a:noAutofit/>
          </a:bodyPr>
          <a:lstStyle/>
          <a:p>
            <a:r>
              <a:rPr lang="el-GR" sz="2400" b="1" i="1" dirty="0">
                <a:solidFill>
                  <a:srgbClr val="7030A0"/>
                </a:solidFill>
                <a:latin typeface="Comic Sans MS" pitchFamily="66" charset="0"/>
              </a:rPr>
              <a:t>Τραγούδια </a:t>
            </a:r>
          </a:p>
          <a:p>
            <a:r>
              <a:rPr lang="el-GR" sz="2400" b="1" i="1" dirty="0">
                <a:solidFill>
                  <a:srgbClr val="7030A0"/>
                </a:solidFill>
                <a:latin typeface="Comic Sans MS" pitchFamily="66" charset="0"/>
              </a:rPr>
              <a:t>και </a:t>
            </a:r>
          </a:p>
          <a:p>
            <a:r>
              <a:rPr lang="el-GR" sz="2400" b="1" i="1" dirty="0">
                <a:solidFill>
                  <a:srgbClr val="7030A0"/>
                </a:solidFill>
                <a:latin typeface="Comic Sans MS" pitchFamily="66" charset="0"/>
              </a:rPr>
              <a:t>Οπτικοακουστικό υλικό </a:t>
            </a: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/>
              <a:t>diptyxo.gr</a:t>
            </a:r>
            <a:endParaRPr lang="el-GR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1142976" y="214290"/>
            <a:ext cx="3714776" cy="584775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sz="3200" b="1" dirty="0">
                <a:solidFill>
                  <a:srgbClr val="FFC000"/>
                </a:solidFill>
                <a:latin typeface="Comic Sans MS" pitchFamily="66" charset="0"/>
              </a:rPr>
              <a:t>Τραγούδια </a:t>
            </a:r>
          </a:p>
        </p:txBody>
      </p:sp>
      <p:sp>
        <p:nvSpPr>
          <p:cNvPr id="3" name="2 - TextBox"/>
          <p:cNvSpPr txBox="1"/>
          <p:nvPr/>
        </p:nvSpPr>
        <p:spPr>
          <a:xfrm>
            <a:off x="214282" y="1142984"/>
            <a:ext cx="5786478" cy="489364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buFont typeface="Wingdings" pitchFamily="2" charset="2"/>
              <a:buChar char="§"/>
            </a:pPr>
            <a:r>
              <a:rPr lang="el-GR" sz="1600" b="1" dirty="0">
                <a:solidFill>
                  <a:srgbClr val="7030A0"/>
                </a:solidFill>
                <a:latin typeface="Comic Sans MS" pitchFamily="66" charset="0"/>
              </a:rPr>
              <a:t>Λάχανα και Χάχανα, Απόκριες </a:t>
            </a:r>
            <a:r>
              <a:rPr lang="en-US" sz="1600" b="1" dirty="0">
                <a:solidFill>
                  <a:srgbClr val="7030A0"/>
                </a:solidFill>
                <a:latin typeface="Comic Sans MS" pitchFamily="66" charset="0"/>
                <a:hlinkClick r:id="rId2"/>
              </a:rPr>
              <a:t>https://www.youtube.com/watch?v=h4CBYLCnDtM</a:t>
            </a:r>
            <a:endParaRPr lang="el-GR" sz="3200" b="1" dirty="0">
              <a:solidFill>
                <a:srgbClr val="7030A0"/>
              </a:solidFill>
              <a:latin typeface="Comic Sans MS" pitchFamily="66" charset="0"/>
            </a:endParaRPr>
          </a:p>
          <a:p>
            <a:pPr algn="ctr">
              <a:lnSpc>
                <a:spcPct val="150000"/>
              </a:lnSpc>
              <a:buFont typeface="Wingdings" pitchFamily="2" charset="2"/>
              <a:buChar char="§"/>
            </a:pPr>
            <a:r>
              <a:rPr lang="el-GR" sz="1600" b="1" dirty="0">
                <a:solidFill>
                  <a:srgbClr val="7030A0"/>
                </a:solidFill>
                <a:latin typeface="Comic Sans MS" pitchFamily="66" charset="0"/>
              </a:rPr>
              <a:t>Ένα </a:t>
            </a:r>
            <a:r>
              <a:rPr lang="el-GR" sz="1600" b="1" dirty="0" err="1">
                <a:solidFill>
                  <a:srgbClr val="7030A0"/>
                </a:solidFill>
                <a:latin typeface="Comic Sans MS" pitchFamily="66" charset="0"/>
              </a:rPr>
              <a:t>Βαλσάκι</a:t>
            </a:r>
            <a:r>
              <a:rPr lang="el-GR" sz="1600" b="1" dirty="0">
                <a:solidFill>
                  <a:srgbClr val="7030A0"/>
                </a:solidFill>
                <a:latin typeface="Comic Sans MS" pitchFamily="66" charset="0"/>
              </a:rPr>
              <a:t> </a:t>
            </a:r>
            <a:r>
              <a:rPr lang="en-US" sz="1600" b="1" dirty="0">
                <a:solidFill>
                  <a:srgbClr val="7030A0"/>
                </a:solidFill>
                <a:latin typeface="Comic Sans MS" pitchFamily="66" charset="0"/>
                <a:hlinkClick r:id="rId3"/>
              </a:rPr>
              <a:t>https://www.youtube.com/watch?v=Z216LRB_Boo&amp;list=PLCq7SPVxW8H9IZU3AVW6oU3sGX7rDBDm6&amp;index=5</a:t>
            </a:r>
            <a:endParaRPr lang="el-GR" sz="1600" b="1" dirty="0">
              <a:solidFill>
                <a:srgbClr val="7030A0"/>
              </a:solidFill>
              <a:latin typeface="Comic Sans MS" pitchFamily="66" charset="0"/>
            </a:endParaRPr>
          </a:p>
          <a:p>
            <a:pPr algn="ctr">
              <a:lnSpc>
                <a:spcPct val="150000"/>
              </a:lnSpc>
              <a:buFont typeface="Wingdings" pitchFamily="2" charset="2"/>
              <a:buChar char="§"/>
            </a:pPr>
            <a:r>
              <a:rPr lang="el-GR" sz="1600" b="1" dirty="0">
                <a:solidFill>
                  <a:srgbClr val="7030A0"/>
                </a:solidFill>
                <a:latin typeface="Comic Sans MS" pitchFamily="66" charset="0"/>
              </a:rPr>
              <a:t>Το τρελό Καρναβάλι </a:t>
            </a:r>
            <a:r>
              <a:rPr lang="en-US" sz="1600" b="1" dirty="0">
                <a:solidFill>
                  <a:srgbClr val="7030A0"/>
                </a:solidFill>
                <a:latin typeface="Comic Sans MS" pitchFamily="66" charset="0"/>
                <a:hlinkClick r:id="rId4"/>
              </a:rPr>
              <a:t>https://www.youtube.com/watch?v=vbaNzMIniik&amp;list=PLCq7SPVxW8H9IZU3AVW6oU3sGX7rDBDm6&amp;index=3</a:t>
            </a:r>
            <a:endParaRPr lang="el-GR" sz="1600" b="1" dirty="0">
              <a:solidFill>
                <a:srgbClr val="7030A0"/>
              </a:solidFill>
              <a:latin typeface="Comic Sans MS" pitchFamily="66" charset="0"/>
            </a:endParaRPr>
          </a:p>
          <a:p>
            <a:pPr algn="ctr">
              <a:lnSpc>
                <a:spcPct val="150000"/>
              </a:lnSpc>
              <a:buFont typeface="Wingdings" pitchFamily="2" charset="2"/>
              <a:buChar char="§"/>
            </a:pPr>
            <a:r>
              <a:rPr lang="el-GR" sz="1600" b="1" dirty="0">
                <a:solidFill>
                  <a:srgbClr val="7030A0"/>
                </a:solidFill>
                <a:latin typeface="Comic Sans MS" pitchFamily="66" charset="0"/>
              </a:rPr>
              <a:t>Ντίλι, </a:t>
            </a:r>
            <a:r>
              <a:rPr lang="el-GR" sz="1600" b="1" dirty="0" err="1">
                <a:solidFill>
                  <a:srgbClr val="7030A0"/>
                </a:solidFill>
                <a:latin typeface="Comic Sans MS" pitchFamily="66" charset="0"/>
              </a:rPr>
              <a:t>Ντίλι,</a:t>
            </a:r>
            <a:r>
              <a:rPr lang="el-GR" sz="1600" b="1" dirty="0">
                <a:solidFill>
                  <a:srgbClr val="7030A0"/>
                </a:solidFill>
                <a:latin typeface="Comic Sans MS" pitchFamily="66" charset="0"/>
              </a:rPr>
              <a:t> Παραδοσιακό Προποντίδας </a:t>
            </a:r>
            <a:r>
              <a:rPr lang="en-US" sz="1600" b="1" dirty="0">
                <a:solidFill>
                  <a:srgbClr val="7030A0"/>
                </a:solidFill>
                <a:latin typeface="Comic Sans MS" pitchFamily="66" charset="0"/>
                <a:hlinkClick r:id="rId5"/>
              </a:rPr>
              <a:t>https://www.youtube.com/watch?v=_y8JmXC4lNM</a:t>
            </a:r>
            <a:endParaRPr lang="el-GR" sz="1600" b="1" dirty="0">
              <a:solidFill>
                <a:srgbClr val="7030A0"/>
              </a:solidFill>
              <a:latin typeface="Comic Sans MS" pitchFamily="66" charset="0"/>
            </a:endParaRPr>
          </a:p>
          <a:p>
            <a:pPr algn="ctr">
              <a:lnSpc>
                <a:spcPct val="150000"/>
              </a:lnSpc>
              <a:buFont typeface="Wingdings" pitchFamily="2" charset="2"/>
              <a:buChar char="§"/>
            </a:pPr>
            <a:r>
              <a:rPr lang="el-GR" sz="1600" b="1" dirty="0">
                <a:solidFill>
                  <a:srgbClr val="7030A0"/>
                </a:solidFill>
                <a:latin typeface="Comic Sans MS" pitchFamily="66" charset="0"/>
              </a:rPr>
              <a:t>Παντρεύουνε τον Κάβουρα, Παραδοσιακό Πελοποννήσου</a:t>
            </a:r>
            <a:r>
              <a:rPr lang="en-US" sz="1600" b="1" dirty="0">
                <a:solidFill>
                  <a:srgbClr val="7030A0"/>
                </a:solidFill>
                <a:latin typeface="Comic Sans MS" pitchFamily="66" charset="0"/>
              </a:rPr>
              <a:t> </a:t>
            </a:r>
            <a:r>
              <a:rPr lang="en-US" sz="1600" b="1" dirty="0">
                <a:solidFill>
                  <a:srgbClr val="7030A0"/>
                </a:solidFill>
                <a:latin typeface="Comic Sans MS" pitchFamily="66" charset="0"/>
                <a:hlinkClick r:id="rId6"/>
              </a:rPr>
              <a:t>https://www.youtube.com/watch?v=_FM5q-aWLsM</a:t>
            </a:r>
            <a:endParaRPr lang="el-GR" sz="1600" b="1" dirty="0">
              <a:solidFill>
                <a:srgbClr val="7030A0"/>
              </a:solidFill>
              <a:latin typeface="Comic Sans MS" pitchFamily="66" charset="0"/>
            </a:endParaRPr>
          </a:p>
          <a:p>
            <a:pPr algn="ctr">
              <a:lnSpc>
                <a:spcPct val="150000"/>
              </a:lnSpc>
              <a:buFont typeface="Wingdings" pitchFamily="2" charset="2"/>
              <a:buChar char="§"/>
            </a:pPr>
            <a:endParaRPr lang="el-GR" sz="1600" b="1" dirty="0">
              <a:solidFill>
                <a:srgbClr val="7030A0"/>
              </a:solidFill>
              <a:latin typeface="Comic Sans MS" pitchFamily="66" charset="0"/>
            </a:endParaRP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diptyxo.gr</a:t>
            </a:r>
            <a:endParaRPr lang="el-G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1142976" y="214290"/>
            <a:ext cx="3714776" cy="584775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sz="3200" b="1" dirty="0">
                <a:solidFill>
                  <a:srgbClr val="FFC000"/>
                </a:solidFill>
                <a:latin typeface="Comic Sans MS" pitchFamily="66" charset="0"/>
              </a:rPr>
              <a:t>Τραγούδια </a:t>
            </a:r>
          </a:p>
        </p:txBody>
      </p:sp>
      <p:sp>
        <p:nvSpPr>
          <p:cNvPr id="3" name="2 - TextBox"/>
          <p:cNvSpPr txBox="1"/>
          <p:nvPr/>
        </p:nvSpPr>
        <p:spPr>
          <a:xfrm>
            <a:off x="214282" y="1142984"/>
            <a:ext cx="5786478" cy="5262979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buFont typeface="Wingdings" pitchFamily="2" charset="2"/>
              <a:buChar char="§"/>
            </a:pPr>
            <a:r>
              <a:rPr lang="el-GR" sz="1600" b="1" dirty="0">
                <a:solidFill>
                  <a:srgbClr val="7030A0"/>
                </a:solidFill>
                <a:latin typeface="Comic Sans MS" pitchFamily="66" charset="0"/>
              </a:rPr>
              <a:t>Το καρναβάλι </a:t>
            </a:r>
            <a:r>
              <a:rPr lang="en-US" sz="1600" b="1" dirty="0">
                <a:solidFill>
                  <a:srgbClr val="7030A0"/>
                </a:solidFill>
                <a:latin typeface="Comic Sans MS" pitchFamily="66" charset="0"/>
                <a:hlinkClick r:id="rId2"/>
              </a:rPr>
              <a:t>https://www.youtube.com/watch?v=TXj_piVd7a0</a:t>
            </a:r>
            <a:endParaRPr lang="el-GR" sz="1600" b="1" dirty="0">
              <a:solidFill>
                <a:srgbClr val="7030A0"/>
              </a:solidFill>
              <a:latin typeface="Comic Sans MS" pitchFamily="66" charset="0"/>
            </a:endParaRPr>
          </a:p>
          <a:p>
            <a:pPr algn="ctr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1600" b="1" dirty="0" err="1">
                <a:solidFill>
                  <a:srgbClr val="7030A0"/>
                </a:solidFill>
                <a:latin typeface="Comic Sans MS" pitchFamily="66" charset="0"/>
              </a:rPr>
              <a:t>Carnavalito</a:t>
            </a:r>
            <a:r>
              <a:rPr lang="en-US" sz="1600" b="1" dirty="0">
                <a:solidFill>
                  <a:srgbClr val="7030A0"/>
                </a:solidFill>
                <a:latin typeface="Comic Sans MS" pitchFamily="66" charset="0"/>
              </a:rPr>
              <a:t> </a:t>
            </a:r>
            <a:r>
              <a:rPr lang="en-US" sz="1600" b="1" dirty="0">
                <a:solidFill>
                  <a:srgbClr val="7030A0"/>
                </a:solidFill>
                <a:latin typeface="Comic Sans MS" pitchFamily="66" charset="0"/>
                <a:hlinkClick r:id="rId3"/>
              </a:rPr>
              <a:t>https://www.youtube.com/watch?v=FyLjkNZnxLY</a:t>
            </a:r>
            <a:endParaRPr lang="en-US" sz="1600" b="1" dirty="0">
              <a:solidFill>
                <a:srgbClr val="7030A0"/>
              </a:solidFill>
              <a:latin typeface="Comic Sans MS" pitchFamily="66" charset="0"/>
            </a:endParaRPr>
          </a:p>
          <a:p>
            <a:pPr algn="ctr">
              <a:lnSpc>
                <a:spcPct val="150000"/>
              </a:lnSpc>
              <a:buFont typeface="Wingdings" pitchFamily="2" charset="2"/>
              <a:buChar char="§"/>
            </a:pPr>
            <a:r>
              <a:rPr lang="el-GR" sz="1600" b="1" dirty="0">
                <a:solidFill>
                  <a:srgbClr val="7030A0"/>
                </a:solidFill>
                <a:latin typeface="Comic Sans MS" pitchFamily="66" charset="0"/>
              </a:rPr>
              <a:t>Ένα τρελό καρναβάλι </a:t>
            </a:r>
            <a:r>
              <a:rPr lang="en-US" sz="1600" b="1" dirty="0">
                <a:solidFill>
                  <a:srgbClr val="7030A0"/>
                </a:solidFill>
                <a:latin typeface="Comic Sans MS" pitchFamily="66" charset="0"/>
                <a:hlinkClick r:id="rId4"/>
              </a:rPr>
              <a:t>https://www.youtube.com/watch?v=08Z_AwatWpo</a:t>
            </a:r>
            <a:endParaRPr lang="el-GR" sz="1600" b="1" dirty="0">
              <a:solidFill>
                <a:srgbClr val="7030A0"/>
              </a:solidFill>
              <a:latin typeface="Comic Sans MS" pitchFamily="66" charset="0"/>
            </a:endParaRPr>
          </a:p>
          <a:p>
            <a:pPr algn="ctr">
              <a:lnSpc>
                <a:spcPct val="150000"/>
              </a:lnSpc>
              <a:buFont typeface="Wingdings" pitchFamily="2" charset="2"/>
              <a:buChar char="§"/>
            </a:pPr>
            <a:r>
              <a:rPr lang="el-GR" sz="1600" b="1" dirty="0">
                <a:solidFill>
                  <a:srgbClr val="7030A0"/>
                </a:solidFill>
                <a:latin typeface="Comic Sans MS" pitchFamily="66" charset="0"/>
              </a:rPr>
              <a:t>Καρναβάλι </a:t>
            </a:r>
            <a:r>
              <a:rPr lang="en-US" sz="1600" b="1" dirty="0">
                <a:solidFill>
                  <a:srgbClr val="7030A0"/>
                </a:solidFill>
                <a:latin typeface="Comic Sans MS" pitchFamily="66" charset="0"/>
              </a:rPr>
              <a:t>go, go, go </a:t>
            </a:r>
            <a:r>
              <a:rPr lang="en-US" sz="1600" b="1" dirty="0">
                <a:solidFill>
                  <a:srgbClr val="7030A0"/>
                </a:solidFill>
                <a:latin typeface="Comic Sans MS" pitchFamily="66" charset="0"/>
                <a:hlinkClick r:id="rId5"/>
              </a:rPr>
              <a:t>https://www.youtube.com/watch?v=ve3sBiK3qYA</a:t>
            </a:r>
            <a:endParaRPr lang="en-US" sz="1600" b="1" dirty="0">
              <a:solidFill>
                <a:srgbClr val="7030A0"/>
              </a:solidFill>
              <a:latin typeface="Comic Sans MS" pitchFamily="66" charset="0"/>
            </a:endParaRPr>
          </a:p>
          <a:p>
            <a:pPr algn="ctr">
              <a:lnSpc>
                <a:spcPct val="150000"/>
              </a:lnSpc>
              <a:buFont typeface="Wingdings" pitchFamily="2" charset="2"/>
              <a:buChar char="§"/>
            </a:pPr>
            <a:r>
              <a:rPr lang="el-GR" sz="1600" b="1" dirty="0">
                <a:solidFill>
                  <a:srgbClr val="7030A0"/>
                </a:solidFill>
                <a:latin typeface="Comic Sans MS" pitchFamily="66" charset="0"/>
              </a:rPr>
              <a:t>Το καρναβάλι, Ρήγας Κεχαγιάς </a:t>
            </a:r>
            <a:r>
              <a:rPr lang="en-US" sz="1600" b="1" dirty="0">
                <a:solidFill>
                  <a:srgbClr val="7030A0"/>
                </a:solidFill>
                <a:latin typeface="Comic Sans MS" pitchFamily="66" charset="0"/>
                <a:hlinkClick r:id="rId6"/>
              </a:rPr>
              <a:t>https://www.youtube.com/watch?v=7zqry6P-YCM</a:t>
            </a:r>
            <a:endParaRPr lang="el-GR" sz="1600" b="1" dirty="0">
              <a:solidFill>
                <a:srgbClr val="7030A0"/>
              </a:solidFill>
              <a:latin typeface="Comic Sans MS" pitchFamily="66" charset="0"/>
            </a:endParaRPr>
          </a:p>
          <a:p>
            <a:pPr algn="ctr">
              <a:lnSpc>
                <a:spcPct val="150000"/>
              </a:lnSpc>
              <a:buFont typeface="Wingdings" pitchFamily="2" charset="2"/>
              <a:buChar char="§"/>
            </a:pPr>
            <a:r>
              <a:rPr lang="el-GR" sz="1600" b="1" dirty="0">
                <a:solidFill>
                  <a:srgbClr val="7030A0"/>
                </a:solidFill>
                <a:latin typeface="Comic Sans MS" pitchFamily="66" charset="0"/>
              </a:rPr>
              <a:t>Καλώς το καρναβάλι </a:t>
            </a:r>
            <a:r>
              <a:rPr lang="en-US" sz="1600" b="1" dirty="0">
                <a:solidFill>
                  <a:srgbClr val="7030A0"/>
                </a:solidFill>
                <a:latin typeface="Comic Sans MS" pitchFamily="66" charset="0"/>
                <a:hlinkClick r:id="rId7"/>
              </a:rPr>
              <a:t>https://www.youtube.com/watch?v=JLZV5Z-778k</a:t>
            </a:r>
            <a:endParaRPr lang="el-GR" sz="1600" b="1" dirty="0">
              <a:solidFill>
                <a:srgbClr val="7030A0"/>
              </a:solidFill>
              <a:latin typeface="Comic Sans MS" pitchFamily="66" charset="0"/>
            </a:endParaRPr>
          </a:p>
          <a:p>
            <a:pPr algn="ctr">
              <a:lnSpc>
                <a:spcPct val="150000"/>
              </a:lnSpc>
              <a:buFont typeface="Wingdings" pitchFamily="2" charset="2"/>
              <a:buChar char="§"/>
            </a:pPr>
            <a:r>
              <a:rPr lang="el-GR" sz="1600" b="1" dirty="0">
                <a:solidFill>
                  <a:srgbClr val="7030A0"/>
                </a:solidFill>
                <a:latin typeface="Comic Sans MS" pitchFamily="66" charset="0"/>
              </a:rPr>
              <a:t>Λουκάς Κηλαηδόνης και Αγνή, το Γαϊτανάκι </a:t>
            </a:r>
            <a:r>
              <a:rPr lang="en-US" sz="1600" b="1" dirty="0">
                <a:solidFill>
                  <a:srgbClr val="7030A0"/>
                </a:solidFill>
                <a:latin typeface="Comic Sans MS" pitchFamily="66" charset="0"/>
                <a:hlinkClick r:id="rId8"/>
              </a:rPr>
              <a:t>https://www.youtube.com/watch?v=UPHLtc9cAOw</a:t>
            </a:r>
            <a:endParaRPr lang="el-GR" sz="1600" b="1" dirty="0">
              <a:solidFill>
                <a:srgbClr val="7030A0"/>
              </a:solidFill>
              <a:latin typeface="Comic Sans MS" pitchFamily="66" charset="0"/>
            </a:endParaRP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diptyxo.gr</a:t>
            </a:r>
            <a:endParaRPr lang="el-G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428596" y="214290"/>
            <a:ext cx="8501122" cy="523220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>
                <a:solidFill>
                  <a:srgbClr val="FFC000"/>
                </a:solidFill>
                <a:latin typeface="Comic Sans MS" pitchFamily="66" charset="0"/>
              </a:rPr>
              <a:t>Τι γιορτάζουμε τις Απόκριες;- Ήθη και έθιμα  </a:t>
            </a:r>
          </a:p>
        </p:txBody>
      </p:sp>
      <p:sp>
        <p:nvSpPr>
          <p:cNvPr id="3" name="2 - TextBox"/>
          <p:cNvSpPr txBox="1"/>
          <p:nvPr/>
        </p:nvSpPr>
        <p:spPr>
          <a:xfrm>
            <a:off x="214282" y="1142984"/>
            <a:ext cx="5786478" cy="5262979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buFont typeface="Wingdings" pitchFamily="2" charset="2"/>
              <a:buChar char="§"/>
            </a:pPr>
            <a:r>
              <a:rPr lang="el-GR" sz="1600" b="1" dirty="0">
                <a:solidFill>
                  <a:srgbClr val="7030A0"/>
                </a:solidFill>
                <a:latin typeface="Comic Sans MS" pitchFamily="66" charset="0"/>
              </a:rPr>
              <a:t>Απόκριες- Ήθη και έθιμα- νηπιαγωγείο</a:t>
            </a:r>
            <a:r>
              <a:rPr lang="en-US" sz="1600" b="1" dirty="0">
                <a:solidFill>
                  <a:srgbClr val="7030A0"/>
                </a:solidFill>
                <a:latin typeface="Comic Sans MS" pitchFamily="66" charset="0"/>
              </a:rPr>
              <a:t> </a:t>
            </a:r>
            <a:r>
              <a:rPr lang="en-US" sz="1600" b="1" dirty="0">
                <a:solidFill>
                  <a:srgbClr val="7030A0"/>
                </a:solidFill>
                <a:latin typeface="Comic Sans MS" pitchFamily="66" charset="0"/>
                <a:hlinkClick r:id="rId2"/>
              </a:rPr>
              <a:t>https://www.youtube.com/watch?v=C-4zfmvOWBc</a:t>
            </a:r>
            <a:endParaRPr lang="el-GR" sz="1600" b="1" dirty="0">
              <a:solidFill>
                <a:srgbClr val="7030A0"/>
              </a:solidFill>
              <a:latin typeface="Comic Sans MS" pitchFamily="66" charset="0"/>
            </a:endParaRPr>
          </a:p>
          <a:p>
            <a:pPr algn="ctr">
              <a:lnSpc>
                <a:spcPct val="150000"/>
              </a:lnSpc>
              <a:buFont typeface="Wingdings" pitchFamily="2" charset="2"/>
              <a:buChar char="§"/>
            </a:pPr>
            <a:r>
              <a:rPr lang="el-GR" sz="1600" b="1" dirty="0">
                <a:solidFill>
                  <a:srgbClr val="7030A0"/>
                </a:solidFill>
                <a:latin typeface="Comic Sans MS" pitchFamily="66" charset="0"/>
              </a:rPr>
              <a:t> Απόκριες: Τι γιορτάζουμε; Ι Ήθη και έθιμα των αποκριών Ι Εκπαιδευτικό βίντεο για παιδιά </a:t>
            </a:r>
            <a:r>
              <a:rPr lang="en-US" sz="1600" b="1" dirty="0">
                <a:solidFill>
                  <a:srgbClr val="7030A0"/>
                </a:solidFill>
                <a:latin typeface="Comic Sans MS" pitchFamily="66" charset="0"/>
                <a:hlinkClick r:id="rId3"/>
              </a:rPr>
              <a:t>https://www.youtube.com/watch?v=Fxhg4eS2Jt0</a:t>
            </a:r>
            <a:endParaRPr lang="el-GR" sz="1600" b="1" dirty="0">
              <a:solidFill>
                <a:srgbClr val="7030A0"/>
              </a:solidFill>
              <a:latin typeface="Comic Sans MS" pitchFamily="66" charset="0"/>
            </a:endParaRPr>
          </a:p>
          <a:p>
            <a:pPr algn="ctr">
              <a:lnSpc>
                <a:spcPct val="150000"/>
              </a:lnSpc>
              <a:buFont typeface="Wingdings" pitchFamily="2" charset="2"/>
              <a:buChar char="§"/>
            </a:pPr>
            <a:r>
              <a:rPr lang="el-GR" sz="1600" b="1" dirty="0">
                <a:solidFill>
                  <a:srgbClr val="7030A0"/>
                </a:solidFill>
                <a:latin typeface="Comic Sans MS" pitchFamily="66" charset="0"/>
              </a:rPr>
              <a:t>Απόκριες, Τσικνοπέμπτη, Καθαρά Δευτέρα, Σαρακοστή -Τι είναι και τι έθιμα έχουμε; -Βίντεο για παιδιά </a:t>
            </a:r>
            <a:r>
              <a:rPr lang="en-US" sz="1600" b="1" dirty="0">
                <a:solidFill>
                  <a:srgbClr val="7030A0"/>
                </a:solidFill>
                <a:latin typeface="Comic Sans MS" pitchFamily="66" charset="0"/>
                <a:hlinkClick r:id="rId4"/>
              </a:rPr>
              <a:t>https://www.youtube.com/watch?v=cotr_XvlHsA</a:t>
            </a:r>
            <a:endParaRPr lang="el-GR" sz="1600" b="1" dirty="0">
              <a:solidFill>
                <a:srgbClr val="7030A0"/>
              </a:solidFill>
              <a:latin typeface="Comic Sans MS" pitchFamily="66" charset="0"/>
            </a:endParaRPr>
          </a:p>
          <a:p>
            <a:pPr algn="ctr">
              <a:lnSpc>
                <a:spcPct val="150000"/>
              </a:lnSpc>
              <a:buFont typeface="Wingdings" pitchFamily="2" charset="2"/>
              <a:buChar char="§"/>
            </a:pPr>
            <a:r>
              <a:rPr lang="el-GR" sz="1600" b="1" dirty="0">
                <a:solidFill>
                  <a:srgbClr val="7030A0"/>
                </a:solidFill>
                <a:latin typeface="Comic Sans MS" pitchFamily="66" charset="0"/>
              </a:rPr>
              <a:t>Αποκριάτικα έθιμα </a:t>
            </a:r>
            <a:r>
              <a:rPr lang="en-US" sz="1600" b="1" dirty="0">
                <a:solidFill>
                  <a:srgbClr val="7030A0"/>
                </a:solidFill>
                <a:latin typeface="Comic Sans MS" pitchFamily="66" charset="0"/>
                <a:hlinkClick r:id="rId5"/>
              </a:rPr>
              <a:t>https://www.youtube.com/watch?v=eaPZho6wN2c</a:t>
            </a:r>
            <a:endParaRPr lang="el-GR" sz="1600" b="1" dirty="0">
              <a:solidFill>
                <a:srgbClr val="7030A0"/>
              </a:solidFill>
              <a:latin typeface="Comic Sans MS" pitchFamily="66" charset="0"/>
            </a:endParaRPr>
          </a:p>
          <a:p>
            <a:pPr algn="ctr">
              <a:lnSpc>
                <a:spcPct val="150000"/>
              </a:lnSpc>
              <a:buFont typeface="Wingdings" pitchFamily="2" charset="2"/>
              <a:buChar char="§"/>
            </a:pPr>
            <a:r>
              <a:rPr lang="el-GR" sz="1600" b="1" dirty="0">
                <a:solidFill>
                  <a:srgbClr val="7030A0"/>
                </a:solidFill>
                <a:latin typeface="Comic Sans MS" pitchFamily="66" charset="0"/>
              </a:rPr>
              <a:t>Καρναβάλι Βενετίας: Η θαλάσσια παρέλαση με γόνδολες </a:t>
            </a:r>
            <a:r>
              <a:rPr lang="en-US" sz="1600" b="1" dirty="0">
                <a:solidFill>
                  <a:srgbClr val="7030A0"/>
                </a:solidFill>
                <a:latin typeface="Comic Sans MS" pitchFamily="66" charset="0"/>
                <a:hlinkClick r:id="rId6"/>
              </a:rPr>
              <a:t>https://www.youtube.com/watch?v=WyaaI11DpyE</a:t>
            </a:r>
            <a:endParaRPr lang="el-GR" sz="1600" b="1" dirty="0">
              <a:solidFill>
                <a:srgbClr val="7030A0"/>
              </a:solidFill>
              <a:latin typeface="Comic Sans MS" pitchFamily="66" charset="0"/>
            </a:endParaRPr>
          </a:p>
          <a:p>
            <a:pPr algn="ctr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1600" b="1" dirty="0" err="1">
                <a:solidFill>
                  <a:srgbClr val="7030A0"/>
                </a:solidFill>
                <a:latin typeface="Comic Sans MS" pitchFamily="66" charset="0"/>
              </a:rPr>
              <a:t>Καρναβάλι</a:t>
            </a:r>
            <a:r>
              <a:rPr lang="en-US" sz="1600" b="1" dirty="0">
                <a:solidFill>
                  <a:srgbClr val="7030A0"/>
                </a:solidFill>
                <a:latin typeface="Comic Sans MS" pitchFamily="66" charset="0"/>
              </a:rPr>
              <a:t> </a:t>
            </a:r>
            <a:r>
              <a:rPr lang="en-US" sz="1600" b="1" dirty="0" err="1">
                <a:solidFill>
                  <a:srgbClr val="7030A0"/>
                </a:solidFill>
                <a:latin typeface="Comic Sans MS" pitchFamily="66" charset="0"/>
              </a:rPr>
              <a:t>Βενετίας</a:t>
            </a:r>
            <a:r>
              <a:rPr lang="el-GR" sz="1600" b="1" dirty="0">
                <a:solidFill>
                  <a:srgbClr val="7030A0"/>
                </a:solidFill>
                <a:latin typeface="Comic Sans MS" pitchFamily="66" charset="0"/>
              </a:rPr>
              <a:t>- </a:t>
            </a:r>
            <a:r>
              <a:rPr lang="en-US" sz="1600" b="1" dirty="0">
                <a:solidFill>
                  <a:srgbClr val="7030A0"/>
                </a:solidFill>
                <a:latin typeface="Comic Sans MS" pitchFamily="66" charset="0"/>
              </a:rPr>
              <a:t>Carnival of Venice </a:t>
            </a:r>
            <a:r>
              <a:rPr lang="en-US" sz="1600" b="1" dirty="0">
                <a:solidFill>
                  <a:srgbClr val="7030A0"/>
                </a:solidFill>
                <a:latin typeface="Comic Sans MS" pitchFamily="66" charset="0"/>
                <a:hlinkClick r:id="rId7"/>
              </a:rPr>
              <a:t>https://www.youtube.com/watch?v=iFV7XqGlcUc</a:t>
            </a:r>
            <a:endParaRPr lang="en-US" sz="1600" b="1" dirty="0">
              <a:solidFill>
                <a:srgbClr val="7030A0"/>
              </a:solidFill>
              <a:latin typeface="Comic Sans MS" pitchFamily="66" charset="0"/>
            </a:endParaRP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diptyxo.gr</a:t>
            </a:r>
            <a:endParaRPr lang="el-G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392</Words>
  <Application>Microsoft Office PowerPoint</Application>
  <PresentationFormat>Προβολή στην οθόνη (4:3)</PresentationFormat>
  <Paragraphs>29</Paragraphs>
  <Slides>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9" baseType="lpstr">
      <vt:lpstr>Arial</vt:lpstr>
      <vt:lpstr>Calibri</vt:lpstr>
      <vt:lpstr>Comic Sans MS</vt:lpstr>
      <vt:lpstr>Wingdings</vt:lpstr>
      <vt:lpstr>Θέμα του Office</vt:lpstr>
      <vt:lpstr>Απόκριες</vt:lpstr>
      <vt:lpstr>Παρουσίαση του PowerPoint</vt:lpstr>
      <vt:lpstr>Παρουσίαση του PowerPoint</vt:lpstr>
      <vt:lpstr>Παρουσίαση του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Απόκριες</dc:title>
  <dc:creator>HP</dc:creator>
  <cp:lastModifiedBy>DiptixoUser</cp:lastModifiedBy>
  <cp:revision>6</cp:revision>
  <dcterms:created xsi:type="dcterms:W3CDTF">2024-02-14T21:29:02Z</dcterms:created>
  <dcterms:modified xsi:type="dcterms:W3CDTF">2024-02-15T08:10:53Z</dcterms:modified>
</cp:coreProperties>
</file>